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1CFFE-9338-4FD5-96CE-456F9AE7D849}" v="30" dt="2020-05-01T08:49:51.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814C3-5373-41DE-B90A-0F2F42D109B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1FCCB6-AD3B-44AD-B3CB-A09DA1467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1E9B20F-1E38-448E-8FEE-2B58D7EC6CC7}"/>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E34742AB-B5A4-4558-AB3C-1D153DD771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2D7B65-8B6A-4926-A509-B4ECD6FE3472}"/>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415367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0B58F-6288-458B-90A1-B3BB5A078FB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ABDE377-1BE8-41D9-8C87-686ABC4B984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BEDA8B-7AAC-4231-BAE9-888BA15F4FAC}"/>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C71312CA-D542-42EF-960F-D472794EF9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133DDE-34C6-45DF-BA25-CCE650ABDFCB}"/>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421973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A9E6C0-65C7-41B4-89E8-DEE480F7591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627956D-91C4-457A-9D2D-39326E16725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5B2E8E7-CEE7-434B-A1F9-93B48A30C1BD}"/>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FE4249B4-CDE8-4E4E-B04F-ACD3602728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EBFCA1-187C-4422-A8C4-4C625CDACFD5}"/>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377243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01917-6A29-4E01-84B1-E28B179614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ADB9C4-556D-4E5B-AA2D-DFCA2D0C556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0148F9-13D8-487A-9A54-8BF5F7A958AC}"/>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AF996847-C3DE-45F6-8C71-7C155C5816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296950-4E09-480C-A259-528A80118592}"/>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1885259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2D4DD-6C1F-4726-BFD1-EF20E73FD0B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75A8EE-1369-48ED-BD20-BCBA73D9F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129EA7A-0FD6-4DE0-8EFF-902392DB9B86}"/>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CF82D8DA-D37A-407B-B11C-53D1B6D681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675A47-B510-4F71-A192-9D2C92DE6B5F}"/>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13511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2211F-AC5D-4E07-BAAB-01EBDB720F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1A1B62-CBCA-4EF2-BADA-E86EB5327E2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DD1A61A-23A8-4CA1-B5AC-868C5BA08EA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6AA87D8-74FC-4FC7-9AA6-D19324FB42F3}"/>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6" name="Tijdelijke aanduiding voor voettekst 5">
            <a:extLst>
              <a:ext uri="{FF2B5EF4-FFF2-40B4-BE49-F238E27FC236}">
                <a16:creationId xmlns:a16="http://schemas.microsoft.com/office/drawing/2014/main" id="{0D7A2BF6-4CFE-4667-A8B0-57FE38CC1D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904BCE-78FB-4A91-83E3-2319E752E27A}"/>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300792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16C69-334D-489A-8D6C-74A9295644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69143AF-4BCB-499E-BEEB-74E995A6E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90CDF57-7BB2-40C5-8B0C-8721A8BB21C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00B4B5-F65A-4A68-B7D3-8CD8F311B1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73DE883-CE0C-4E81-B3FF-7B6E5A53B7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D0BC29-82BB-42E0-844C-B28FDD997419}"/>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8" name="Tijdelijke aanduiding voor voettekst 7">
            <a:extLst>
              <a:ext uri="{FF2B5EF4-FFF2-40B4-BE49-F238E27FC236}">
                <a16:creationId xmlns:a16="http://schemas.microsoft.com/office/drawing/2014/main" id="{6002F77A-6EE1-4974-95D8-28DE7816280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148A748-8AEF-49F8-9EC4-82DFA6F664F6}"/>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180717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E72E9-B75B-4558-BAA9-384B2ABC11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35560D8-CBD1-49C5-88C6-AA2FD556C633}"/>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4" name="Tijdelijke aanduiding voor voettekst 3">
            <a:extLst>
              <a:ext uri="{FF2B5EF4-FFF2-40B4-BE49-F238E27FC236}">
                <a16:creationId xmlns:a16="http://schemas.microsoft.com/office/drawing/2014/main" id="{F1B076E2-6D28-4245-9BC7-F0ED52849C0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083818E-FF3B-45A4-83C4-6E3B6C37F696}"/>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20064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B6ACBCC-995F-4937-948F-538698A1CC3F}"/>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3" name="Tijdelijke aanduiding voor voettekst 2">
            <a:extLst>
              <a:ext uri="{FF2B5EF4-FFF2-40B4-BE49-F238E27FC236}">
                <a16:creationId xmlns:a16="http://schemas.microsoft.com/office/drawing/2014/main" id="{C42908D0-A1B3-4689-807B-6839A565584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F79C4A2-2D2B-4CE2-8789-06D161FE4EA2}"/>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167675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2871C-B6A1-4CB0-99F7-2FBA4866F7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CF2E413-25C7-4C90-9A8A-C792985B6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80BD961-53A7-4907-9835-6D87AD746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7F1787-0146-48D4-BAA6-02D7FB1E63B3}"/>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6" name="Tijdelijke aanduiding voor voettekst 5">
            <a:extLst>
              <a:ext uri="{FF2B5EF4-FFF2-40B4-BE49-F238E27FC236}">
                <a16:creationId xmlns:a16="http://schemas.microsoft.com/office/drawing/2014/main" id="{A362C963-C1B1-417F-AE8D-D9E0BD0A454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B83AE7-A089-45CE-A0F2-622DE9336322}"/>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472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1E075-95B7-4DA2-BD28-7434C4B257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D84CED4-A833-427F-A327-722B58597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0BBE758-516E-4B20-9D54-852DCE3E9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8F7B6F-79C5-4C79-8139-A6611EEA8550}"/>
              </a:ext>
            </a:extLst>
          </p:cNvPr>
          <p:cNvSpPr>
            <a:spLocks noGrp="1"/>
          </p:cNvSpPr>
          <p:nvPr>
            <p:ph type="dt" sz="half" idx="10"/>
          </p:nvPr>
        </p:nvSpPr>
        <p:spPr/>
        <p:txBody>
          <a:bodyPr/>
          <a:lstStyle/>
          <a:p>
            <a:fld id="{32354EAC-CD98-4334-8755-1ACA14CCFD1D}" type="datetimeFigureOut">
              <a:rPr lang="nl-NL" smtClean="0"/>
              <a:t>30-05-2024</a:t>
            </a:fld>
            <a:endParaRPr lang="nl-NL"/>
          </a:p>
        </p:txBody>
      </p:sp>
      <p:sp>
        <p:nvSpPr>
          <p:cNvPr id="6" name="Tijdelijke aanduiding voor voettekst 5">
            <a:extLst>
              <a:ext uri="{FF2B5EF4-FFF2-40B4-BE49-F238E27FC236}">
                <a16:creationId xmlns:a16="http://schemas.microsoft.com/office/drawing/2014/main" id="{81E95E3F-413A-480B-A87D-5D8405CB24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C1475B-2EEF-437D-9A69-CF56F6484C96}"/>
              </a:ext>
            </a:extLst>
          </p:cNvPr>
          <p:cNvSpPr>
            <a:spLocks noGrp="1"/>
          </p:cNvSpPr>
          <p:nvPr>
            <p:ph type="sldNum" sz="quarter" idx="12"/>
          </p:nvPr>
        </p:nvSpPr>
        <p:spPr/>
        <p:txBody>
          <a:bodyPr/>
          <a:lstStyle/>
          <a:p>
            <a:fld id="{3A3D71B1-0A74-4AC5-80E1-1DB7A12DBE39}" type="slidenum">
              <a:rPr lang="nl-NL" smtClean="0"/>
              <a:t>‹nr.›</a:t>
            </a:fld>
            <a:endParaRPr lang="nl-NL"/>
          </a:p>
        </p:txBody>
      </p:sp>
    </p:spTree>
    <p:extLst>
      <p:ext uri="{BB962C8B-B14F-4D97-AF65-F5344CB8AC3E}">
        <p14:creationId xmlns:p14="http://schemas.microsoft.com/office/powerpoint/2010/main" val="229283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05F8EB-67C0-4C1F-AD1A-0F2688710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3FBE27-F542-4987-9FC6-93FC3AA9B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13A68C-B967-4316-B16C-576DAC58C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54EAC-CD98-4334-8755-1ACA14CCFD1D}" type="datetimeFigureOut">
              <a:rPr lang="nl-NL" smtClean="0"/>
              <a:t>30-05-2024</a:t>
            </a:fld>
            <a:endParaRPr lang="nl-NL"/>
          </a:p>
        </p:txBody>
      </p:sp>
      <p:sp>
        <p:nvSpPr>
          <p:cNvPr id="5" name="Tijdelijke aanduiding voor voettekst 4">
            <a:extLst>
              <a:ext uri="{FF2B5EF4-FFF2-40B4-BE49-F238E27FC236}">
                <a16:creationId xmlns:a16="http://schemas.microsoft.com/office/drawing/2014/main" id="{615B0D8A-E8D1-4BA7-8853-8EBAFFA9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274E468-4743-4D31-B729-0AAC7875B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D71B1-0A74-4AC5-80E1-1DB7A12DBE39}" type="slidenum">
              <a:rPr lang="nl-NL" smtClean="0"/>
              <a:t>‹nr.›</a:t>
            </a:fld>
            <a:endParaRPr lang="nl-NL"/>
          </a:p>
        </p:txBody>
      </p:sp>
    </p:spTree>
    <p:extLst>
      <p:ext uri="{BB962C8B-B14F-4D97-AF65-F5344CB8AC3E}">
        <p14:creationId xmlns:p14="http://schemas.microsoft.com/office/powerpoint/2010/main" val="349465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99D7105-BBC2-4829-AD0C-2E2A21583255}"/>
              </a:ext>
            </a:extLst>
          </p:cNvPr>
          <p:cNvPicPr>
            <a:picLocks noChangeAspect="1"/>
          </p:cNvPicPr>
          <p:nvPr/>
        </p:nvPicPr>
        <p:blipFill>
          <a:blip r:embed="rId2"/>
          <a:stretch>
            <a:fillRect/>
          </a:stretch>
        </p:blipFill>
        <p:spPr>
          <a:xfrm>
            <a:off x="7020547" y="0"/>
            <a:ext cx="4972672" cy="6870638"/>
          </a:xfrm>
          <a:prstGeom prst="rect">
            <a:avLst/>
          </a:prstGeom>
        </p:spPr>
      </p:pic>
      <p:sp>
        <p:nvSpPr>
          <p:cNvPr id="5" name="Tekstvak 4">
            <a:extLst>
              <a:ext uri="{FF2B5EF4-FFF2-40B4-BE49-F238E27FC236}">
                <a16:creationId xmlns:a16="http://schemas.microsoft.com/office/drawing/2014/main" id="{12A84BE9-6222-4ADC-9204-139A32B61B4E}"/>
              </a:ext>
            </a:extLst>
          </p:cNvPr>
          <p:cNvSpPr txBox="1"/>
          <p:nvPr/>
        </p:nvSpPr>
        <p:spPr>
          <a:xfrm>
            <a:off x="530086" y="1325217"/>
            <a:ext cx="5764695" cy="4001095"/>
          </a:xfrm>
          <a:prstGeom prst="rect">
            <a:avLst/>
          </a:prstGeom>
          <a:noFill/>
        </p:spPr>
        <p:txBody>
          <a:bodyPr wrap="square" rtlCol="0">
            <a:spAutoFit/>
          </a:bodyPr>
          <a:lstStyle/>
          <a:p>
            <a:r>
              <a:rPr lang="nl-NL" sz="4000" dirty="0">
                <a:solidFill>
                  <a:schemeClr val="accent2">
                    <a:lumMod val="75000"/>
                  </a:schemeClr>
                </a:solidFill>
                <a:latin typeface="Bauhaus 93" panose="04030905020B02020C02" pitchFamily="82" charset="0"/>
              </a:rPr>
              <a:t>Wat is eigenlijk vrijheid?</a:t>
            </a:r>
          </a:p>
          <a:p>
            <a:endParaRPr lang="nl-NL" dirty="0"/>
          </a:p>
          <a:p>
            <a:r>
              <a:rPr lang="nl-NL" sz="2800" b="1" dirty="0"/>
              <a:t>De coronacrisis zorgt ervoor dat je niet vrij bent om te doen wat je wil. Maar toch leef je in vrijheid.</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Wat is jouw ultieme vrijheid?</a:t>
            </a:r>
          </a:p>
          <a:p>
            <a:pPr marL="457200" indent="-457200">
              <a:buFont typeface="Arial" panose="020B0604020202020204" pitchFamily="34" charset="0"/>
              <a:buChar char="•"/>
            </a:pPr>
            <a:endParaRPr lang="nl-NL" sz="2800" b="1" dirty="0">
              <a:latin typeface="Agency FB" panose="020B0503020202020204" pitchFamily="34" charset="0"/>
            </a:endParaRPr>
          </a:p>
          <a:p>
            <a:pPr marL="457200" indent="-457200">
              <a:buFont typeface="Arial" panose="020B0604020202020204" pitchFamily="34" charset="0"/>
              <a:buChar char="•"/>
            </a:pPr>
            <a:r>
              <a:rPr lang="nl-NL" sz="2800" b="1" dirty="0">
                <a:latin typeface="Agency FB" panose="020B0503020202020204" pitchFamily="34" charset="0"/>
              </a:rPr>
              <a:t>Wat betekent Bevrijdingsdag voor jou?</a:t>
            </a:r>
          </a:p>
        </p:txBody>
      </p:sp>
    </p:spTree>
    <p:extLst>
      <p:ext uri="{BB962C8B-B14F-4D97-AF65-F5344CB8AC3E}">
        <p14:creationId xmlns:p14="http://schemas.microsoft.com/office/powerpoint/2010/main" val="37191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CB34378-C593-463A-B876-5C73917683EA}"/>
              </a:ext>
            </a:extLst>
          </p:cNvPr>
          <p:cNvPicPr>
            <a:picLocks noChangeAspect="1"/>
          </p:cNvPicPr>
          <p:nvPr/>
        </p:nvPicPr>
        <p:blipFill>
          <a:blip r:embed="rId2"/>
          <a:stretch>
            <a:fillRect/>
          </a:stretch>
        </p:blipFill>
        <p:spPr>
          <a:xfrm>
            <a:off x="7085029" y="0"/>
            <a:ext cx="4830305" cy="6858000"/>
          </a:xfrm>
          <a:prstGeom prst="rect">
            <a:avLst/>
          </a:prstGeom>
        </p:spPr>
      </p:pic>
      <p:sp>
        <p:nvSpPr>
          <p:cNvPr id="5" name="Tekstvak 4">
            <a:extLst>
              <a:ext uri="{FF2B5EF4-FFF2-40B4-BE49-F238E27FC236}">
                <a16:creationId xmlns:a16="http://schemas.microsoft.com/office/drawing/2014/main" id="{343E7094-1F2E-404A-BD79-4A4582E6A3AE}"/>
              </a:ext>
            </a:extLst>
          </p:cNvPr>
          <p:cNvSpPr txBox="1"/>
          <p:nvPr/>
        </p:nvSpPr>
        <p:spPr>
          <a:xfrm>
            <a:off x="516834" y="238538"/>
            <a:ext cx="5764695" cy="6155531"/>
          </a:xfrm>
          <a:prstGeom prst="rect">
            <a:avLst/>
          </a:prstGeom>
          <a:noFill/>
        </p:spPr>
        <p:txBody>
          <a:bodyPr wrap="square" rtlCol="0">
            <a:spAutoFit/>
          </a:bodyPr>
          <a:lstStyle/>
          <a:p>
            <a:r>
              <a:rPr lang="nl-NL" sz="4000" dirty="0">
                <a:solidFill>
                  <a:srgbClr val="0070C0"/>
                </a:solidFill>
                <a:latin typeface="Bauhaus 93" panose="04030905020B02020C02" pitchFamily="82" charset="0"/>
              </a:rPr>
              <a:t>Hoe vrij ben jij?</a:t>
            </a:r>
          </a:p>
          <a:p>
            <a:endParaRPr lang="nl-NL" dirty="0"/>
          </a:p>
          <a:p>
            <a:r>
              <a:rPr lang="nl-NL" sz="2800" b="1" dirty="0"/>
              <a:t>Vrede in de wereld tegenover vrede van God.</a:t>
            </a:r>
          </a:p>
          <a:p>
            <a:endParaRPr lang="nl-NL" sz="2800" b="1" dirty="0"/>
          </a:p>
          <a:p>
            <a:r>
              <a:rPr lang="nl-NL" sz="2800" b="1" dirty="0"/>
              <a:t>Vrede op aarde = afwezigheid van geweld, pijn, angst en onrust. </a:t>
            </a:r>
          </a:p>
          <a:p>
            <a:r>
              <a:rPr lang="nl-NL" sz="2800" b="1" dirty="0"/>
              <a:t>Vrede van God is de aanwezigheid van Iemand.</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Ervaar jij onrust in je leven?</a:t>
            </a:r>
          </a:p>
          <a:p>
            <a:pPr marL="457200" indent="-457200">
              <a:buFont typeface="Arial" panose="020B0604020202020204" pitchFamily="34" charset="0"/>
              <a:buChar char="•"/>
            </a:pPr>
            <a:r>
              <a:rPr lang="nl-NL" sz="2800" b="1" dirty="0">
                <a:latin typeface="Agency FB" panose="020B0503020202020204" pitchFamily="34" charset="0"/>
              </a:rPr>
              <a:t>Durf jij je hart (je leven) open te zetten voor de vrede van God, en wat moet je daar voor doen?</a:t>
            </a:r>
          </a:p>
        </p:txBody>
      </p:sp>
    </p:spTree>
    <p:extLst>
      <p:ext uri="{BB962C8B-B14F-4D97-AF65-F5344CB8AC3E}">
        <p14:creationId xmlns:p14="http://schemas.microsoft.com/office/powerpoint/2010/main" val="319524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0CD2072-5F5D-466A-9C9E-E50E282050A3}"/>
              </a:ext>
            </a:extLst>
          </p:cNvPr>
          <p:cNvPicPr>
            <a:picLocks noChangeAspect="1"/>
          </p:cNvPicPr>
          <p:nvPr/>
        </p:nvPicPr>
        <p:blipFill>
          <a:blip r:embed="rId2"/>
          <a:stretch>
            <a:fillRect/>
          </a:stretch>
        </p:blipFill>
        <p:spPr>
          <a:xfrm>
            <a:off x="7062566" y="-14267"/>
            <a:ext cx="4847979" cy="6872267"/>
          </a:xfrm>
          <a:prstGeom prst="rect">
            <a:avLst/>
          </a:prstGeom>
        </p:spPr>
      </p:pic>
      <p:sp>
        <p:nvSpPr>
          <p:cNvPr id="3" name="Tekstvak 2">
            <a:extLst>
              <a:ext uri="{FF2B5EF4-FFF2-40B4-BE49-F238E27FC236}">
                <a16:creationId xmlns:a16="http://schemas.microsoft.com/office/drawing/2014/main" id="{88DC5735-785C-4957-90CA-70020B6D8A2F}"/>
              </a:ext>
            </a:extLst>
          </p:cNvPr>
          <p:cNvSpPr txBox="1"/>
          <p:nvPr/>
        </p:nvSpPr>
        <p:spPr>
          <a:xfrm>
            <a:off x="516834" y="605710"/>
            <a:ext cx="5764695" cy="5632311"/>
          </a:xfrm>
          <a:prstGeom prst="rect">
            <a:avLst/>
          </a:prstGeom>
          <a:noFill/>
        </p:spPr>
        <p:txBody>
          <a:bodyPr wrap="square" rtlCol="0">
            <a:spAutoFit/>
          </a:bodyPr>
          <a:lstStyle/>
          <a:p>
            <a:r>
              <a:rPr lang="nl-NL" sz="4000" dirty="0">
                <a:solidFill>
                  <a:srgbClr val="FF9966"/>
                </a:solidFill>
                <a:latin typeface="Bauhaus 93" panose="04030905020B02020C02" pitchFamily="82" charset="0"/>
              </a:rPr>
              <a:t>Vrijheid is niet vanzelfsprekend</a:t>
            </a:r>
            <a:endParaRPr lang="nl-NL" dirty="0">
              <a:solidFill>
                <a:srgbClr val="FF9966"/>
              </a:solidFill>
            </a:endParaRPr>
          </a:p>
          <a:p>
            <a:endParaRPr lang="nl-NL" sz="2800" b="1" dirty="0"/>
          </a:p>
          <a:p>
            <a:r>
              <a:rPr lang="nl-NL" sz="2800" b="1" dirty="0"/>
              <a:t>Kijk om je heen en je ziet veel mensen die niet ‘vrij’ zijn. Ze kennen niet de vrijheid die God je geeft</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Hoe ziet de vrijheid van God er voor jou uit?</a:t>
            </a:r>
          </a:p>
          <a:p>
            <a:pPr marL="457200" indent="-457200">
              <a:buFont typeface="Arial" panose="020B0604020202020204" pitchFamily="34" charset="0"/>
              <a:buChar char="•"/>
            </a:pPr>
            <a:endParaRPr lang="nl-NL" sz="2800" b="1" dirty="0">
              <a:latin typeface="Agency FB" panose="020B0503020202020204" pitchFamily="34" charset="0"/>
            </a:endParaRPr>
          </a:p>
          <a:p>
            <a:pPr marL="457200" indent="-457200">
              <a:buFont typeface="Arial" panose="020B0604020202020204" pitchFamily="34" charset="0"/>
              <a:buChar char="•"/>
            </a:pPr>
            <a:r>
              <a:rPr lang="nl-NL" sz="2800" b="1" dirty="0">
                <a:latin typeface="Agency FB" panose="020B0503020202020204" pitchFamily="34" charset="0"/>
              </a:rPr>
              <a:t>Vertel eens over jouw ervaring in je leven waarbij God je vrij heeft gemaakt</a:t>
            </a:r>
          </a:p>
        </p:txBody>
      </p:sp>
    </p:spTree>
    <p:extLst>
      <p:ext uri="{BB962C8B-B14F-4D97-AF65-F5344CB8AC3E}">
        <p14:creationId xmlns:p14="http://schemas.microsoft.com/office/powerpoint/2010/main" val="374737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F432D9B-1CC4-4945-B303-35C9305A54A0}"/>
              </a:ext>
            </a:extLst>
          </p:cNvPr>
          <p:cNvPicPr>
            <a:picLocks noChangeAspect="1"/>
          </p:cNvPicPr>
          <p:nvPr/>
        </p:nvPicPr>
        <p:blipFill rotWithShape="1">
          <a:blip r:embed="rId2"/>
          <a:srcRect l="35654" t="22140" r="36885" b="8493"/>
          <a:stretch/>
        </p:blipFill>
        <p:spPr>
          <a:xfrm>
            <a:off x="6963507" y="0"/>
            <a:ext cx="4842408" cy="6877032"/>
          </a:xfrm>
          <a:prstGeom prst="rect">
            <a:avLst/>
          </a:prstGeom>
        </p:spPr>
      </p:pic>
      <p:sp>
        <p:nvSpPr>
          <p:cNvPr id="3" name="Tekstvak 2">
            <a:extLst>
              <a:ext uri="{FF2B5EF4-FFF2-40B4-BE49-F238E27FC236}">
                <a16:creationId xmlns:a16="http://schemas.microsoft.com/office/drawing/2014/main" id="{11B87192-A171-4F00-9CF2-AD0BF66C58A5}"/>
              </a:ext>
            </a:extLst>
          </p:cNvPr>
          <p:cNvSpPr txBox="1"/>
          <p:nvPr/>
        </p:nvSpPr>
        <p:spPr>
          <a:xfrm>
            <a:off x="516834" y="605710"/>
            <a:ext cx="5764695" cy="5447645"/>
          </a:xfrm>
          <a:prstGeom prst="rect">
            <a:avLst/>
          </a:prstGeom>
          <a:noFill/>
        </p:spPr>
        <p:txBody>
          <a:bodyPr wrap="square" rtlCol="0">
            <a:spAutoFit/>
          </a:bodyPr>
          <a:lstStyle/>
          <a:p>
            <a:r>
              <a:rPr lang="nl-NL" sz="4000" dirty="0">
                <a:solidFill>
                  <a:schemeClr val="accent2"/>
                </a:solidFill>
                <a:latin typeface="Bauhaus 93" panose="04030905020B02020C02" pitchFamily="82" charset="0"/>
              </a:rPr>
              <a:t>Vrijheid kent grenzen</a:t>
            </a:r>
          </a:p>
          <a:p>
            <a:endParaRPr lang="nl-NL" sz="2800" b="1" dirty="0"/>
          </a:p>
          <a:p>
            <a:r>
              <a:rPr lang="nl-NL" sz="2800" b="1" dirty="0"/>
              <a:t>Er wordt vanuit de samenleving nogal eens verwacht dat christenen ‘heilige boontjes’ zijn. Ze mogen niets fout doen, en doe je dat wel dan zijn christenen in het algemeen onbetrouwbaar en hypocriet.</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Ervaar jij, als christen, een extra druk om het goede te doen voor mensen om je heen?</a:t>
            </a:r>
          </a:p>
        </p:txBody>
      </p:sp>
    </p:spTree>
    <p:extLst>
      <p:ext uri="{BB962C8B-B14F-4D97-AF65-F5344CB8AC3E}">
        <p14:creationId xmlns:p14="http://schemas.microsoft.com/office/powerpoint/2010/main" val="152772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B6C96D0-7107-445A-9F64-3F477A49B45B}"/>
              </a:ext>
            </a:extLst>
          </p:cNvPr>
          <p:cNvPicPr>
            <a:picLocks noChangeAspect="1"/>
          </p:cNvPicPr>
          <p:nvPr/>
        </p:nvPicPr>
        <p:blipFill>
          <a:blip r:embed="rId2"/>
          <a:stretch>
            <a:fillRect/>
          </a:stretch>
        </p:blipFill>
        <p:spPr>
          <a:xfrm>
            <a:off x="6906610" y="0"/>
            <a:ext cx="4920143" cy="6858000"/>
          </a:xfrm>
          <a:prstGeom prst="rect">
            <a:avLst/>
          </a:prstGeom>
        </p:spPr>
      </p:pic>
      <p:sp>
        <p:nvSpPr>
          <p:cNvPr id="3" name="Tekstvak 2">
            <a:extLst>
              <a:ext uri="{FF2B5EF4-FFF2-40B4-BE49-F238E27FC236}">
                <a16:creationId xmlns:a16="http://schemas.microsoft.com/office/drawing/2014/main" id="{CAA09ADE-B534-4894-A40C-E0B095FB2B79}"/>
              </a:ext>
            </a:extLst>
          </p:cNvPr>
          <p:cNvSpPr txBox="1"/>
          <p:nvPr/>
        </p:nvSpPr>
        <p:spPr>
          <a:xfrm>
            <a:off x="516834" y="605710"/>
            <a:ext cx="5764695" cy="3908762"/>
          </a:xfrm>
          <a:prstGeom prst="rect">
            <a:avLst/>
          </a:prstGeom>
          <a:noFill/>
        </p:spPr>
        <p:txBody>
          <a:bodyPr wrap="square" rtlCol="0">
            <a:spAutoFit/>
          </a:bodyPr>
          <a:lstStyle/>
          <a:p>
            <a:r>
              <a:rPr lang="nl-NL" sz="4000" dirty="0">
                <a:solidFill>
                  <a:schemeClr val="bg2">
                    <a:lumMod val="50000"/>
                  </a:schemeClr>
                </a:solidFill>
                <a:latin typeface="Bauhaus 93" panose="04030905020B02020C02" pitchFamily="82" charset="0"/>
              </a:rPr>
              <a:t>Vrijheid heeft </a:t>
            </a:r>
          </a:p>
          <a:p>
            <a:r>
              <a:rPr lang="nl-NL" sz="4000" dirty="0">
                <a:solidFill>
                  <a:schemeClr val="bg2">
                    <a:lumMod val="50000"/>
                  </a:schemeClr>
                </a:solidFill>
                <a:latin typeface="Bauhaus 93" panose="04030905020B02020C02" pitchFamily="82" charset="0"/>
              </a:rPr>
              <a:t>aandacht nodig</a:t>
            </a:r>
          </a:p>
          <a:p>
            <a:endParaRPr lang="nl-NL" sz="2800" b="1" dirty="0"/>
          </a:p>
          <a:p>
            <a:r>
              <a:rPr lang="nl-NL" sz="2800" b="1" dirty="0"/>
              <a:t>Echte vrijheid is de heilige Geest in je leven toelaten.</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Wat doe jij om de ‘de deur naar je hart’ open te laten staan voor Gods Geest?</a:t>
            </a:r>
          </a:p>
        </p:txBody>
      </p:sp>
    </p:spTree>
    <p:extLst>
      <p:ext uri="{BB962C8B-B14F-4D97-AF65-F5344CB8AC3E}">
        <p14:creationId xmlns:p14="http://schemas.microsoft.com/office/powerpoint/2010/main" val="104289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D6FAF19-A0A2-47D5-BD4B-C3D7920D8377}"/>
              </a:ext>
            </a:extLst>
          </p:cNvPr>
          <p:cNvPicPr>
            <a:picLocks noChangeAspect="1"/>
          </p:cNvPicPr>
          <p:nvPr/>
        </p:nvPicPr>
        <p:blipFill>
          <a:blip r:embed="rId2"/>
          <a:stretch>
            <a:fillRect/>
          </a:stretch>
        </p:blipFill>
        <p:spPr>
          <a:xfrm>
            <a:off x="6773012" y="0"/>
            <a:ext cx="4960030" cy="6858000"/>
          </a:xfrm>
          <a:prstGeom prst="rect">
            <a:avLst/>
          </a:prstGeom>
        </p:spPr>
      </p:pic>
      <p:sp>
        <p:nvSpPr>
          <p:cNvPr id="3" name="Tekstvak 2">
            <a:extLst>
              <a:ext uri="{FF2B5EF4-FFF2-40B4-BE49-F238E27FC236}">
                <a16:creationId xmlns:a16="http://schemas.microsoft.com/office/drawing/2014/main" id="{7FF5B133-4AF1-4AB6-86D5-6E85549BD709}"/>
              </a:ext>
            </a:extLst>
          </p:cNvPr>
          <p:cNvSpPr txBox="1"/>
          <p:nvPr/>
        </p:nvSpPr>
        <p:spPr>
          <a:xfrm>
            <a:off x="458958" y="363915"/>
            <a:ext cx="5764695" cy="5632311"/>
          </a:xfrm>
          <a:prstGeom prst="rect">
            <a:avLst/>
          </a:prstGeom>
          <a:noFill/>
        </p:spPr>
        <p:txBody>
          <a:bodyPr wrap="square" rtlCol="0">
            <a:spAutoFit/>
          </a:bodyPr>
          <a:lstStyle/>
          <a:p>
            <a:r>
              <a:rPr lang="nl-NL" sz="4000" dirty="0">
                <a:solidFill>
                  <a:schemeClr val="accent6"/>
                </a:solidFill>
                <a:latin typeface="Bauhaus 93" panose="04030905020B02020C02" pitchFamily="82" charset="0"/>
              </a:rPr>
              <a:t>Vrijheid is geen </a:t>
            </a:r>
          </a:p>
          <a:p>
            <a:r>
              <a:rPr lang="nl-NL" sz="4000" dirty="0">
                <a:solidFill>
                  <a:schemeClr val="accent6"/>
                </a:solidFill>
                <a:latin typeface="Bauhaus 93" panose="04030905020B02020C02" pitchFamily="82" charset="0"/>
              </a:rPr>
              <a:t>rustig bezit</a:t>
            </a:r>
          </a:p>
          <a:p>
            <a:endParaRPr lang="nl-NL" sz="2800" b="1" dirty="0"/>
          </a:p>
          <a:p>
            <a:r>
              <a:rPr lang="nl-NL" sz="2800" b="1" dirty="0"/>
              <a:t>Onze vrijheid is verbonden met de vrijheid van de ander. Dus we mogen niet achterover leunen en alleen maar genieten van vrijheid, maar omzien naar anderen die minder vrijheid ervaren in hun leven.</a:t>
            </a:r>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Hoe sta jij klaar voor mensen die minder vrijheid ervaren dan jij?</a:t>
            </a:r>
          </a:p>
        </p:txBody>
      </p:sp>
    </p:spTree>
    <p:extLst>
      <p:ext uri="{BB962C8B-B14F-4D97-AF65-F5344CB8AC3E}">
        <p14:creationId xmlns:p14="http://schemas.microsoft.com/office/powerpoint/2010/main" val="232108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9DBA239-0E23-49AD-903F-FEFAB219EE62}"/>
              </a:ext>
            </a:extLst>
          </p:cNvPr>
          <p:cNvPicPr>
            <a:picLocks noChangeAspect="1"/>
          </p:cNvPicPr>
          <p:nvPr/>
        </p:nvPicPr>
        <p:blipFill>
          <a:blip r:embed="rId2"/>
          <a:stretch>
            <a:fillRect/>
          </a:stretch>
        </p:blipFill>
        <p:spPr>
          <a:xfrm>
            <a:off x="6638791" y="-4878"/>
            <a:ext cx="4967055" cy="6862878"/>
          </a:xfrm>
          <a:prstGeom prst="rect">
            <a:avLst/>
          </a:prstGeom>
        </p:spPr>
      </p:pic>
      <p:sp>
        <p:nvSpPr>
          <p:cNvPr id="3" name="Tekstvak 2">
            <a:extLst>
              <a:ext uri="{FF2B5EF4-FFF2-40B4-BE49-F238E27FC236}">
                <a16:creationId xmlns:a16="http://schemas.microsoft.com/office/drawing/2014/main" id="{A7D15779-8715-40D5-A61E-ABDDF1ECBD36}"/>
              </a:ext>
            </a:extLst>
          </p:cNvPr>
          <p:cNvSpPr txBox="1"/>
          <p:nvPr/>
        </p:nvSpPr>
        <p:spPr>
          <a:xfrm>
            <a:off x="586154" y="179518"/>
            <a:ext cx="5764695" cy="6494085"/>
          </a:xfrm>
          <a:prstGeom prst="rect">
            <a:avLst/>
          </a:prstGeom>
          <a:noFill/>
        </p:spPr>
        <p:txBody>
          <a:bodyPr wrap="square" rtlCol="0">
            <a:spAutoFit/>
          </a:bodyPr>
          <a:lstStyle/>
          <a:p>
            <a:r>
              <a:rPr lang="nl-NL" sz="4000" dirty="0">
                <a:solidFill>
                  <a:srgbClr val="FF0000"/>
                </a:solidFill>
                <a:latin typeface="Bauhaus 93" panose="04030905020B02020C02" pitchFamily="82" charset="0"/>
              </a:rPr>
              <a:t>Vrijheid is leven </a:t>
            </a:r>
          </a:p>
          <a:p>
            <a:r>
              <a:rPr lang="nl-NL" sz="4000" dirty="0">
                <a:solidFill>
                  <a:srgbClr val="FF0000"/>
                </a:solidFill>
                <a:latin typeface="Bauhaus 93" panose="04030905020B02020C02" pitchFamily="82" charset="0"/>
              </a:rPr>
              <a:t>zonder angst</a:t>
            </a:r>
          </a:p>
          <a:p>
            <a:endParaRPr lang="nl-NL" sz="2800" b="1" dirty="0">
              <a:solidFill>
                <a:srgbClr val="FF0000"/>
              </a:solidFill>
            </a:endParaRPr>
          </a:p>
          <a:p>
            <a:r>
              <a:rPr lang="nl-NL" sz="2200" b="1" dirty="0"/>
              <a:t>We dachten dat we alles netjes geregeld hadden in Nederland. We leefden in vrijheid. Totdat het corona virus ons land plat legde, de oorlog in Oekraïne losbrak en we daardoor minder vrijheid ervaren.</a:t>
            </a:r>
          </a:p>
          <a:p>
            <a:endParaRPr lang="nl-NL" sz="2200" b="1" dirty="0"/>
          </a:p>
          <a:p>
            <a:r>
              <a:rPr lang="nl-NL" sz="2200" b="1" dirty="0"/>
              <a:t>Maar we mogen weten, onze toekomst staat vast.</a:t>
            </a:r>
          </a:p>
          <a:p>
            <a:endParaRPr lang="nl-NL" sz="2200" b="1" dirty="0"/>
          </a:p>
          <a:p>
            <a:pPr marL="457200" indent="-457200">
              <a:buFont typeface="Arial" panose="020B0604020202020204" pitchFamily="34" charset="0"/>
              <a:buChar char="•"/>
            </a:pPr>
            <a:r>
              <a:rPr lang="nl-NL" sz="2200" b="1" dirty="0">
                <a:latin typeface="Agency FB" panose="020B0503020202020204" pitchFamily="34" charset="0"/>
              </a:rPr>
              <a:t>Hoe ervaar je deze tijd waarin er minder vrijheid is voor jezelf en de mensen om je heen?</a:t>
            </a:r>
          </a:p>
          <a:p>
            <a:pPr marL="457200" indent="-457200">
              <a:buFont typeface="Arial" panose="020B0604020202020204" pitchFamily="34" charset="0"/>
              <a:buChar char="•"/>
            </a:pPr>
            <a:endParaRPr lang="nl-NL" sz="2200" b="1" dirty="0">
              <a:latin typeface="Agency FB" panose="020B0503020202020204" pitchFamily="34" charset="0"/>
            </a:endParaRPr>
          </a:p>
          <a:p>
            <a:pPr marL="457200" indent="-457200">
              <a:buFont typeface="Arial" panose="020B0604020202020204" pitchFamily="34" charset="0"/>
              <a:buChar char="•"/>
            </a:pPr>
            <a:r>
              <a:rPr lang="nl-NL" sz="2200" b="1" dirty="0">
                <a:latin typeface="Agency FB" panose="020B0503020202020204" pitchFamily="34" charset="0"/>
              </a:rPr>
              <a:t>Wat helpt jou om geen angst te hebben voor de toekomst?</a:t>
            </a:r>
          </a:p>
        </p:txBody>
      </p:sp>
    </p:spTree>
    <p:extLst>
      <p:ext uri="{BB962C8B-B14F-4D97-AF65-F5344CB8AC3E}">
        <p14:creationId xmlns:p14="http://schemas.microsoft.com/office/powerpoint/2010/main" val="325439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36D9AF6-8160-4264-BFC7-BF6D9EF4532C}"/>
              </a:ext>
            </a:extLst>
          </p:cNvPr>
          <p:cNvPicPr>
            <a:picLocks noChangeAspect="1"/>
          </p:cNvPicPr>
          <p:nvPr/>
        </p:nvPicPr>
        <p:blipFill>
          <a:blip r:embed="rId2"/>
          <a:stretch>
            <a:fillRect/>
          </a:stretch>
        </p:blipFill>
        <p:spPr>
          <a:xfrm>
            <a:off x="6799852" y="0"/>
            <a:ext cx="4828854" cy="6858000"/>
          </a:xfrm>
          <a:prstGeom prst="rect">
            <a:avLst/>
          </a:prstGeom>
        </p:spPr>
      </p:pic>
      <p:sp>
        <p:nvSpPr>
          <p:cNvPr id="3" name="Tekstvak 2">
            <a:extLst>
              <a:ext uri="{FF2B5EF4-FFF2-40B4-BE49-F238E27FC236}">
                <a16:creationId xmlns:a16="http://schemas.microsoft.com/office/drawing/2014/main" id="{8B84224C-38D2-497F-9DF1-3B9262C95D04}"/>
              </a:ext>
            </a:extLst>
          </p:cNvPr>
          <p:cNvSpPr txBox="1"/>
          <p:nvPr/>
        </p:nvSpPr>
        <p:spPr>
          <a:xfrm>
            <a:off x="516834" y="605710"/>
            <a:ext cx="5764695" cy="5201424"/>
          </a:xfrm>
          <a:prstGeom prst="rect">
            <a:avLst/>
          </a:prstGeom>
          <a:noFill/>
        </p:spPr>
        <p:txBody>
          <a:bodyPr wrap="square" rtlCol="0">
            <a:spAutoFit/>
          </a:bodyPr>
          <a:lstStyle/>
          <a:p>
            <a:r>
              <a:rPr lang="nl-NL" sz="4000" dirty="0">
                <a:solidFill>
                  <a:srgbClr val="0070C0"/>
                </a:solidFill>
                <a:latin typeface="Bauhaus 93" panose="04030905020B02020C02" pitchFamily="82" charset="0"/>
              </a:rPr>
              <a:t>Vrijheid geef je door!</a:t>
            </a:r>
          </a:p>
          <a:p>
            <a:endParaRPr lang="nl-NL" sz="2800" b="1" dirty="0">
              <a:solidFill>
                <a:srgbClr val="0070C0"/>
              </a:solidFill>
            </a:endParaRPr>
          </a:p>
          <a:p>
            <a:r>
              <a:rPr lang="nl-NL" sz="2800" b="1" dirty="0"/>
              <a:t>Het gevoel van vrijheid wordt minder na het uitbreken van de oorlog in Oekraïne. Het is lastiger </a:t>
            </a:r>
            <a:r>
              <a:rPr lang="nl-NL" sz="2800" b="1"/>
              <a:t>om blijheid door te geven.</a:t>
            </a:r>
            <a:endParaRPr lang="nl-NL" sz="2800" b="1" dirty="0"/>
          </a:p>
          <a:p>
            <a:endParaRPr lang="nl-NL" sz="2800" b="1" dirty="0"/>
          </a:p>
          <a:p>
            <a:pPr marL="457200" indent="-457200">
              <a:buFont typeface="Arial" panose="020B0604020202020204" pitchFamily="34" charset="0"/>
              <a:buChar char="•"/>
            </a:pPr>
            <a:r>
              <a:rPr lang="nl-NL" sz="2800" b="1" dirty="0">
                <a:latin typeface="Agency FB" panose="020B0503020202020204" pitchFamily="34" charset="0"/>
              </a:rPr>
              <a:t>Vrijheid, blijheid. Klopt dit (altijd)?</a:t>
            </a:r>
          </a:p>
          <a:p>
            <a:pPr marL="457200" indent="-457200">
              <a:buFont typeface="Arial" panose="020B0604020202020204" pitchFamily="34" charset="0"/>
              <a:buChar char="•"/>
            </a:pPr>
            <a:endParaRPr lang="nl-NL" sz="2800" b="1" dirty="0">
              <a:latin typeface="Agency FB" panose="020B0503020202020204" pitchFamily="34" charset="0"/>
            </a:endParaRPr>
          </a:p>
          <a:p>
            <a:pPr marL="457200" indent="-457200">
              <a:buFont typeface="Arial" panose="020B0604020202020204" pitchFamily="34" charset="0"/>
              <a:buChar char="•"/>
            </a:pPr>
            <a:r>
              <a:rPr lang="nl-NL" sz="2800" b="1" dirty="0">
                <a:latin typeface="Agency FB" panose="020B0503020202020204" pitchFamily="34" charset="0"/>
              </a:rPr>
              <a:t>Hoe kun jij de vrede van God doorgeven?</a:t>
            </a:r>
          </a:p>
        </p:txBody>
      </p:sp>
    </p:spTree>
    <p:extLst>
      <p:ext uri="{BB962C8B-B14F-4D97-AF65-F5344CB8AC3E}">
        <p14:creationId xmlns:p14="http://schemas.microsoft.com/office/powerpoint/2010/main" val="13028063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9CDD839983524E950AD827432EE951" ma:contentTypeVersion="9" ma:contentTypeDescription="Een nieuw document maken." ma:contentTypeScope="" ma:versionID="d84fc3a37e1028113b39021a40edd50d">
  <xsd:schema xmlns:xsd="http://www.w3.org/2001/XMLSchema" xmlns:xs="http://www.w3.org/2001/XMLSchema" xmlns:p="http://schemas.microsoft.com/office/2006/metadata/properties" xmlns:ns2="294d09b6-77b1-4d61-b05f-abf2945db511" xmlns:ns3="72a2fc37-80cc-457c-9622-0c1dba6a04b0" targetNamespace="http://schemas.microsoft.com/office/2006/metadata/properties" ma:root="true" ma:fieldsID="d279b573251c5781403065d56dd686af" ns2:_="" ns3:_="">
    <xsd:import namespace="294d09b6-77b1-4d61-b05f-abf2945db511"/>
    <xsd:import namespace="72a2fc37-80cc-457c-9622-0c1dba6a0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09b6-77b1-4d61-b05f-abf2945db5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2fc37-80cc-457c-9622-0c1dba6a04b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5F2DED-5EDC-44F4-BEE9-29F95A5D3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09b6-77b1-4d61-b05f-abf2945db511"/>
    <ds:schemaRef ds:uri="72a2fc37-80cc-457c-9622-0c1dba6a0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01E60-4382-4AA9-B2F8-178F3117E9F2}">
  <ds:schemaRefs>
    <ds:schemaRef ds:uri="http://schemas.microsoft.com/sharepoint/v3/contenttype/forms"/>
  </ds:schemaRefs>
</ds:datastoreItem>
</file>

<file path=customXml/itemProps3.xml><?xml version="1.0" encoding="utf-8"?>
<ds:datastoreItem xmlns:ds="http://schemas.openxmlformats.org/officeDocument/2006/customXml" ds:itemID="{EFAD37FD-6CC5-4C50-B8DA-AD1C354B49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TotalTime>
  <Words>442</Words>
  <Application>Microsoft Macintosh PowerPoint</Application>
  <PresentationFormat>Breedbeeld</PresentationFormat>
  <Paragraphs>57</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Agency FB</vt:lpstr>
      <vt:lpstr>Arial</vt:lpstr>
      <vt:lpstr>Bauhaus 93</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Janssen - Klok, H.A.</dc:creator>
  <cp:lastModifiedBy>Mark Botter</cp:lastModifiedBy>
  <cp:revision>4</cp:revision>
  <dcterms:created xsi:type="dcterms:W3CDTF">2020-04-30T09:09:21Z</dcterms:created>
  <dcterms:modified xsi:type="dcterms:W3CDTF">2024-05-30T09:32:45Z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0x010100639CDD839983524E950AD827432EE951</vt:lpwstr>
  </property>
</Properties>
</file>